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8" r:id="rId2"/>
    <p:sldId id="281" r:id="rId3"/>
    <p:sldId id="257" r:id="rId4"/>
    <p:sldId id="279" r:id="rId5"/>
    <p:sldId id="261" r:id="rId6"/>
    <p:sldId id="260" r:id="rId7"/>
    <p:sldId id="259" r:id="rId8"/>
    <p:sldId id="262" r:id="rId9"/>
    <p:sldId id="263" r:id="rId10"/>
    <p:sldId id="265" r:id="rId11"/>
    <p:sldId id="266" r:id="rId12"/>
    <p:sldId id="267" r:id="rId13"/>
    <p:sldId id="264" r:id="rId14"/>
    <p:sldId id="280" r:id="rId15"/>
    <p:sldId id="268" r:id="rId16"/>
    <p:sldId id="269" r:id="rId17"/>
    <p:sldId id="271" r:id="rId18"/>
    <p:sldId id="270" r:id="rId19"/>
    <p:sldId id="272" r:id="rId20"/>
    <p:sldId id="274" r:id="rId21"/>
    <p:sldId id="275" r:id="rId22"/>
    <p:sldId id="276" r:id="rId23"/>
    <p:sldId id="273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8" autoAdjust="0"/>
  </p:normalViewPr>
  <p:slideViewPr>
    <p:cSldViewPr>
      <p:cViewPr varScale="1">
        <p:scale>
          <a:sx n="82" d="100"/>
          <a:sy n="82" d="100"/>
        </p:scale>
        <p:origin x="14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"/>
            <a:ext cx="7772400" cy="1219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hMaster</a:t>
            </a:r>
            <a:r>
              <a:rPr lang="en-US" dirty="0"/>
              <a:t>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err="1"/>
              <a:t>Mastk</a:t>
            </a:r>
            <a:endParaRPr lang="en-US" dirty="0"/>
          </a:p>
          <a:p>
            <a:r>
              <a:rPr lang="en-US" dirty="0"/>
              <a:t>H</a:t>
            </a:r>
          </a:p>
          <a:p>
            <a:r>
              <a:rPr lang="en-US" dirty="0"/>
              <a:t>Ker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92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0E4BE-DC49-4C06-9EAD-5C882F80E0B2}" type="datetimeFigureOut">
              <a:rPr lang="en-US" smtClean="0"/>
              <a:t>27-Jul-19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4A00-8274-4697-A705-03B9B5C3F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KOUSSlKUJ-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youtube.com/watch?v=39QMYkx89j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tools.com/image-edge-detection" TargetMode="External"/><Relationship Id="rId2" Type="http://schemas.openxmlformats.org/officeDocument/2006/relationships/hyperlink" Target="https://www.youtube.com/watch?v=hQ-bpfdWQh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youtube.com/watch?v=dY0K65eXhk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PySBQ8Q_R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in2whit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dreamgenerator.com/generator" TargetMode="External"/><Relationship Id="rId2" Type="http://schemas.openxmlformats.org/officeDocument/2006/relationships/hyperlink" Target="https://quickdraw.with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Vision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Yoni Chechik</a:t>
            </a:r>
          </a:p>
          <a:p>
            <a:r>
              <a:rPr lang="en-US" dirty="0"/>
              <a:t>Computer Vision – course ####</a:t>
            </a:r>
          </a:p>
        </p:txBody>
      </p:sp>
      <p:pic>
        <p:nvPicPr>
          <p:cNvPr id="1026" name="Picture 2" descr="Image result for computer vision">
            <a:extLst>
              <a:ext uri="{FF2B5EF4-FFF2-40B4-BE49-F238E27FC236}">
                <a16:creationId xmlns:a16="http://schemas.microsoft.com/office/drawing/2014/main" id="{BBD7E710-269F-4FB0-8DF7-C49D128F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2" y="1066800"/>
            <a:ext cx="6878216" cy="38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0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PrimeSense</a:t>
            </a:r>
            <a:r>
              <a:rPr lang="en-US" dirty="0"/>
              <a:t> == </a:t>
            </a:r>
            <a:r>
              <a:rPr lang="en-US" dirty="0" err="1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Kinect</a:t>
            </a:r>
            <a:r>
              <a:rPr lang="en-US" i="1" dirty="0"/>
              <a:t> for Xbox 360:</a:t>
            </a:r>
            <a:r>
              <a:rPr lang="en-US" dirty="0"/>
              <a:t> 3D scanner system using </a:t>
            </a:r>
            <a:r>
              <a:rPr lang="en-US" b="1" dirty="0"/>
              <a:t>Light Coding</a:t>
            </a:r>
            <a:r>
              <a:rPr lang="en-US" dirty="0"/>
              <a:t> approach for  3D reconstruction.</a:t>
            </a:r>
          </a:p>
          <a:p>
            <a:r>
              <a:rPr lang="en-US" dirty="0" err="1"/>
              <a:t>KinectFusion</a:t>
            </a:r>
            <a:r>
              <a:rPr lang="en-US" dirty="0"/>
              <a:t> [</a:t>
            </a:r>
            <a:r>
              <a:rPr lang="en-US" dirty="0" err="1"/>
              <a:t>Newcombe</a:t>
            </a:r>
            <a:r>
              <a:rPr lang="en-US" dirty="0"/>
              <a:t> et al., 2011] : </a:t>
            </a:r>
            <a:r>
              <a:rPr lang="en-US" dirty="0">
                <a:hlinkClick r:id="rId2"/>
              </a:rPr>
              <a:t>https://www.youtube.com/watch?v=KOUSSlKUJ-A</a:t>
            </a:r>
            <a:endParaRPr lang="en-US" dirty="0"/>
          </a:p>
        </p:txBody>
      </p:sp>
      <p:pic>
        <p:nvPicPr>
          <p:cNvPr id="3074" name="Picture 2" descr="https://upload.wikimedia.org/wikipedia/commons/thumb/6/67/Xbox-360-Kinect-Standalone.png/1920px-Xbox-360-Kinect-Standal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3043708" cy="1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7/76/Kinect2-ir-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8" y="3733800"/>
            <a:ext cx="3605689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9/90/Kinect2-deep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59200"/>
            <a:ext cx="3581400" cy="2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05600" y="40386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Mobileye</a:t>
            </a:r>
            <a:r>
              <a:rPr lang="en-US" dirty="0"/>
              <a:t> is an Israeli subsidiary of Intel corporation that develops vision-based advanced driver-assistance systems (ADAS) providing warnings for collision prevention and mitigation. [Wikipedia]</a:t>
            </a:r>
          </a:p>
          <a:p>
            <a:r>
              <a:rPr lang="en-US" dirty="0">
                <a:hlinkClick r:id="rId2"/>
              </a:rPr>
              <a:t>https://www.youtube.com/watch?v=39QMYkx89j0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 result for mobileye mov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14688"/>
            <a:ext cx="6477000" cy="364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8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computer vision isra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440"/>
            <a:ext cx="9144000" cy="5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CV related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Virtual/augmented reality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Gaming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547022" cy="260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12" y="1752600"/>
            <a:ext cx="2472891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67730"/>
            <a:ext cx="4500563" cy="254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 descr="Image result for computer vision tum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94" y="2243138"/>
            <a:ext cx="261293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b="1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307326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114032"/>
              </p:ext>
            </p:extLst>
          </p:nvPr>
        </p:nvGraphicFramePr>
        <p:xfrm>
          <a:off x="152400" y="838200"/>
          <a:ext cx="8839200" cy="5769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#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subject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Introduction to CV + Python: </a:t>
                      </a:r>
                      <a:r>
                        <a:rPr lang="en-US" sz="2200" dirty="0" err="1">
                          <a:effectLst/>
                        </a:rPr>
                        <a:t>numpy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matplotlib</a:t>
                      </a:r>
                      <a:r>
                        <a:rPr lang="en-US" sz="2200" dirty="0">
                          <a:effectLst/>
                        </a:rPr>
                        <a:t>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2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Image processing recap: convolutions, LPF, HPF, morphology, connected components, gamma correction, histogram equalization. 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3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Edge detection: gradient (</a:t>
                      </a:r>
                      <a:r>
                        <a:rPr lang="en-US" sz="2200" dirty="0" err="1">
                          <a:effectLst/>
                        </a:rPr>
                        <a:t>roberts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prewitt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sobel</a:t>
                      </a:r>
                      <a:r>
                        <a:rPr lang="en-US" sz="2200" dirty="0">
                          <a:effectLst/>
                        </a:rPr>
                        <a:t>), </a:t>
                      </a:r>
                      <a:r>
                        <a:rPr lang="en-US" sz="2200" dirty="0" err="1">
                          <a:effectLst/>
                        </a:rPr>
                        <a:t>Laplacian</a:t>
                      </a:r>
                      <a:r>
                        <a:rPr lang="en-US" sz="2200" dirty="0">
                          <a:effectLst/>
                        </a:rPr>
                        <a:t>, </a:t>
                      </a:r>
                      <a:r>
                        <a:rPr lang="en-US" sz="2200" dirty="0" err="1">
                          <a:effectLst/>
                        </a:rPr>
                        <a:t>DoG</a:t>
                      </a:r>
                      <a:r>
                        <a:rPr lang="en-US" sz="2200" dirty="0">
                          <a:effectLst/>
                        </a:rPr>
                        <a:t> (derivative of Gaussian), canny edge detector.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Shape detection: template matching, Hough transform.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200" dirty="0">
                          <a:effectLst/>
                        </a:rPr>
                        <a:t>5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Digital cameras: image formation, transformation, interpolation.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200" dirty="0">
                          <a:effectLst/>
                        </a:rPr>
                        <a:t>6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Camera calibration: extrinsic, intrinsic, radial distortion.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200" dirty="0">
                          <a:effectLst/>
                        </a:rPr>
                        <a:t>7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Stereo vision</a:t>
                      </a:r>
                      <a:r>
                        <a:rPr lang="he-IL" sz="2200" dirty="0">
                          <a:effectLst/>
                        </a:rPr>
                        <a:t>: </a:t>
                      </a:r>
                      <a:r>
                        <a:rPr lang="en-US" sz="2200" dirty="0">
                          <a:effectLst/>
                        </a:rPr>
                        <a:t>dual camera rectification, triangulation.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8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3D cameras: LIDAR, KINECT,  structured light, </a:t>
                      </a:r>
                      <a:r>
                        <a:rPr lang="en-US" sz="2200" dirty="0" err="1">
                          <a:effectLst/>
                        </a:rPr>
                        <a:t>planoptic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9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Line fit: least squares, total least squares, RANSAC, 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10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Feature extraction:  SIFT, image stitching (scale space).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11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Neural networks: intro, CNN, MNIST, </a:t>
                      </a:r>
                      <a:r>
                        <a:rPr lang="en-US" sz="2200" dirty="0" err="1">
                          <a:effectLst/>
                        </a:rPr>
                        <a:t>Alexnet</a:t>
                      </a:r>
                      <a:r>
                        <a:rPr lang="en-US" sz="2200" dirty="0">
                          <a:effectLst/>
                        </a:rPr>
                        <a:t>.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12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Final project 1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13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Final project 2</a:t>
                      </a:r>
                      <a:endParaRPr lang="en-US" sz="22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8994" marR="58994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more about </a:t>
            </a:r>
            <a:r>
              <a:rPr lang="en-US" dirty="0" err="1"/>
              <a:t>Lenna</a:t>
            </a:r>
            <a:r>
              <a:rPr lang="en-US" dirty="0"/>
              <a:t> – the standard test image: </a:t>
            </a:r>
            <a:r>
              <a:rPr lang="en-US" dirty="0">
                <a:hlinkClick r:id="rId2"/>
              </a:rPr>
              <a:t>https://en.wikipedia.org/wiki/Lenna</a:t>
            </a:r>
            <a:endParaRPr lang="en-US" dirty="0"/>
          </a:p>
        </p:txBody>
      </p:sp>
      <p:pic>
        <p:nvPicPr>
          <p:cNvPr id="8194" name="Picture 2" descr="Image result for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82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https://www.youtube.com/watch?v=hQ-bpfdWQh8</a:t>
            </a:r>
            <a:endParaRPr lang="en-US" dirty="0"/>
          </a:p>
          <a:p>
            <a:r>
              <a:rPr lang="en-US" dirty="0">
                <a:hlinkClick r:id="rId3"/>
              </a:rPr>
              <a:t>https://pinetools.com/image-edge-detection</a:t>
            </a:r>
            <a:endParaRPr lang="en-US" dirty="0"/>
          </a:p>
        </p:txBody>
      </p:sp>
      <p:pic>
        <p:nvPicPr>
          <p:cNvPr id="7170" name="Picture 2" descr="Image result for edg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5913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3859537" cy="37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_mar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5999"/>
            <a:ext cx="4286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423522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formation: </a:t>
            </a:r>
            <a:r>
              <a:rPr lang="en-US" dirty="0">
                <a:hlinkClick r:id="rId2"/>
              </a:rPr>
              <a:t>https://www.youtube.com/watch?v=dY0K65eXhkA</a:t>
            </a:r>
            <a:endParaRPr lang="en-US" dirty="0"/>
          </a:p>
          <a:p>
            <a:r>
              <a:rPr lang="en-US" dirty="0"/>
              <a:t>Transformation and interpolation.</a:t>
            </a:r>
          </a:p>
          <a:p>
            <a:endParaRPr lang="en-US" dirty="0"/>
          </a:p>
        </p:txBody>
      </p:sp>
      <p:pic>
        <p:nvPicPr>
          <p:cNvPr id="11268" name="Picture 4" descr="Image result for image ho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90212"/>
            <a:ext cx="9059985" cy="36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28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Fisheye correction from go-pro for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Image result for fisheye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7162800" cy="40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8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&amp; 3d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https://www.youtube.com/watch?v=PySBQ8Q_R8k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057400"/>
            <a:ext cx="89154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02" y="5257800"/>
            <a:ext cx="576229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00574"/>
            <a:ext cx="332908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53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&amp; 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762000"/>
            <a:ext cx="8839200" cy="5715000"/>
          </a:xfrm>
        </p:spPr>
        <p:txBody>
          <a:bodyPr/>
          <a:lstStyle/>
          <a:p>
            <a:r>
              <a:rPr lang="en-US" dirty="0"/>
              <a:t>Extract interesting points from image for later recognition, stitching, learning and more.</a:t>
            </a:r>
          </a:p>
          <a:p>
            <a:r>
              <a:rPr lang="en-US" dirty="0">
                <a:hlinkClick r:id="rId2"/>
              </a:rPr>
              <a:t>http://www.in2white.com/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6755"/>
            <a:ext cx="6423660" cy="30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ift image stitc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10740"/>
            <a:ext cx="33527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34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https://quickdraw.withgoogle.com</a:t>
            </a:r>
            <a:endParaRPr lang="en-US" dirty="0"/>
          </a:p>
          <a:p>
            <a:r>
              <a:rPr lang="en-US" dirty="0">
                <a:hlinkClick r:id="rId3"/>
              </a:rPr>
              <a:t>https://deepdreamgenerator.com/generator</a:t>
            </a:r>
            <a:endParaRPr lang="en-US" dirty="0"/>
          </a:p>
        </p:txBody>
      </p:sp>
      <p:pic>
        <p:nvPicPr>
          <p:cNvPr id="14338" name="Picture 2" descr="Image result for face recognition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78971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mni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" y="4019055"/>
            <a:ext cx="4163786" cy="28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78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b="1" dirty="0"/>
              <a:t>Intro to Python</a:t>
            </a:r>
          </a:p>
        </p:txBody>
      </p:sp>
    </p:spTree>
    <p:extLst>
      <p:ext uri="{BB962C8B-B14F-4D97-AF65-F5344CB8AC3E}">
        <p14:creationId xmlns:p14="http://schemas.microsoft.com/office/powerpoint/2010/main" val="10905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Lecturer: Yoni Chechik</a:t>
            </a:r>
          </a:p>
          <a:p>
            <a:pPr lvl="1"/>
            <a:r>
              <a:rPr lang="en-US" dirty="0"/>
              <a:t>Mail: #########</a:t>
            </a:r>
          </a:p>
          <a:p>
            <a:r>
              <a:rPr lang="en-US" dirty="0"/>
              <a:t>Lecture time: #####</a:t>
            </a:r>
          </a:p>
          <a:p>
            <a:r>
              <a:rPr lang="en-US" dirty="0"/>
              <a:t>Lecture place: ######</a:t>
            </a:r>
          </a:p>
          <a:p>
            <a:r>
              <a:rPr lang="en-US" dirty="0"/>
              <a:t>Lectures Based on the book: </a:t>
            </a:r>
            <a:r>
              <a:rPr lang="en-US" b="1" dirty="0"/>
              <a:t>Computer Vision: Algorithms and Applications</a:t>
            </a:r>
            <a:r>
              <a:rPr lang="en-US" dirty="0"/>
              <a:t>, 2010, Richard </a:t>
            </a:r>
            <a:r>
              <a:rPr lang="en-US" dirty="0" err="1"/>
              <a:t>Szeliski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http://szeliski.org/Book/</a:t>
            </a:r>
            <a:r>
              <a:rPr lang="en-US" dirty="0"/>
              <a:t>)</a:t>
            </a:r>
          </a:p>
          <a:p>
            <a:r>
              <a:rPr lang="en-US" dirty="0"/>
              <a:t>Grading: ####</a:t>
            </a:r>
          </a:p>
          <a:p>
            <a:r>
              <a:rPr lang="en-US" dirty="0"/>
              <a:t>Website: ######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5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prior knowledge in signal/image processing is assumed.</a:t>
            </a:r>
          </a:p>
          <a:p>
            <a:r>
              <a:rPr lang="en-US" dirty="0"/>
              <a:t>Heavy use in algebra and calculus- mathematical maturity </a:t>
            </a:r>
            <a:r>
              <a:rPr lang="en-US" b="1" dirty="0"/>
              <a:t>is assumed.</a:t>
            </a:r>
          </a:p>
        </p:txBody>
      </p:sp>
      <p:pic>
        <p:nvPicPr>
          <p:cNvPr id="15362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10577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b="1" dirty="0"/>
              <a:t>What is computer vision (CV)?</a:t>
            </a:r>
          </a:p>
          <a:p>
            <a:r>
              <a:rPr lang="en-US" dirty="0"/>
              <a:t>Course outline</a:t>
            </a:r>
          </a:p>
          <a:p>
            <a:r>
              <a:rPr lang="en-US" dirty="0"/>
              <a:t>Intro to Python</a:t>
            </a:r>
          </a:p>
        </p:txBody>
      </p:sp>
      <p:pic>
        <p:nvPicPr>
          <p:cNvPr id="1026" name="Picture 2" descr="Image result for einstein quote dont believe to any quote">
            <a:extLst>
              <a:ext uri="{FF2B5EF4-FFF2-40B4-BE49-F238E27FC236}">
                <a16:creationId xmlns:a16="http://schemas.microsoft.com/office/drawing/2014/main" id="{4648CE92-073D-46F2-8384-9B737C66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19" y="2238375"/>
            <a:ext cx="307738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8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interdisciplinary scientific field that deals with how computers can be made to gain high-level understanding from digital images or videos. [Wikipedia]</a:t>
            </a:r>
          </a:p>
          <a:p>
            <a:r>
              <a:rPr lang="en-US" b="1" dirty="0"/>
              <a:t>Image processing </a:t>
            </a:r>
            <a:r>
              <a:rPr lang="en-US" dirty="0"/>
              <a:t>is an umbrella term for many functions that analyze images or convert one representation of an image into another.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CV?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239121"/>
              </p:ext>
            </p:extLst>
          </p:nvPr>
        </p:nvGraphicFramePr>
        <p:xfrm>
          <a:off x="152400" y="1219200"/>
          <a:ext cx="8839200" cy="138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Output</a:t>
                      </a:r>
                    </a:p>
                    <a:p>
                      <a:r>
                        <a:rPr lang="en-US" dirty="0"/>
                        <a:t>Input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processing 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graphics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2743201" y="3645876"/>
            <a:ext cx="2057400" cy="2057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Image processing</a:t>
            </a:r>
          </a:p>
        </p:txBody>
      </p:sp>
      <p:sp>
        <p:nvSpPr>
          <p:cNvPr id="15" name="Oval 14"/>
          <p:cNvSpPr/>
          <p:nvPr/>
        </p:nvSpPr>
        <p:spPr>
          <a:xfrm>
            <a:off x="2362201" y="3645876"/>
            <a:ext cx="2819400" cy="2895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Signal processing</a:t>
            </a:r>
          </a:p>
        </p:txBody>
      </p:sp>
      <p:sp>
        <p:nvSpPr>
          <p:cNvPr id="16" name="Oval 15"/>
          <p:cNvSpPr/>
          <p:nvPr/>
        </p:nvSpPr>
        <p:spPr>
          <a:xfrm>
            <a:off x="1066801" y="2878015"/>
            <a:ext cx="3200400" cy="30480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vision</a:t>
            </a:r>
          </a:p>
        </p:txBody>
      </p:sp>
      <p:sp>
        <p:nvSpPr>
          <p:cNvPr id="17" name="Oval 16"/>
          <p:cNvSpPr/>
          <p:nvPr/>
        </p:nvSpPr>
        <p:spPr>
          <a:xfrm>
            <a:off x="2057400" y="2801815"/>
            <a:ext cx="4572001" cy="21336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Machine learning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8800" y="3778738"/>
            <a:ext cx="1791676" cy="1676400"/>
          </a:xfrm>
          <a:prstGeom prst="ellipse">
            <a:avLst/>
          </a:prstGeom>
          <a:solidFill>
            <a:srgbClr val="6699FF">
              <a:alpha val="23922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51624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36341">
            <a:off x="2362883" y="1539786"/>
            <a:ext cx="4243987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IT’s</a:t>
            </a: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f***</a:t>
            </a:r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221306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539"/>
            <a:ext cx="9144000" cy="513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90800" y="2590800"/>
            <a:ext cx="1447800" cy="8382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670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_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502</Words>
  <Application>Microsoft Office PowerPoint</Application>
  <PresentationFormat>On-screen Show (4:3)</PresentationFormat>
  <Paragraphs>135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class_layout</vt:lpstr>
      <vt:lpstr>Intro to Computer Vision</vt:lpstr>
      <vt:lpstr>contents</vt:lpstr>
      <vt:lpstr>Course details</vt:lpstr>
      <vt:lpstr>Prerequisites </vt:lpstr>
      <vt:lpstr>contents</vt:lpstr>
      <vt:lpstr>What is CV?</vt:lpstr>
      <vt:lpstr>What is CV?</vt:lpstr>
      <vt:lpstr>Why CV?</vt:lpstr>
      <vt:lpstr>Why CV?</vt:lpstr>
      <vt:lpstr>PrimeSense == Kinect</vt:lpstr>
      <vt:lpstr>Why CV?</vt:lpstr>
      <vt:lpstr>Mobileye</vt:lpstr>
      <vt:lpstr>Why CV?</vt:lpstr>
      <vt:lpstr>More CV related topics</vt:lpstr>
      <vt:lpstr>contents</vt:lpstr>
      <vt:lpstr>Course outline</vt:lpstr>
      <vt:lpstr>Image processing</vt:lpstr>
      <vt:lpstr>Edge Detection</vt:lpstr>
      <vt:lpstr>Shape detection</vt:lpstr>
      <vt:lpstr>Digital cameras</vt:lpstr>
      <vt:lpstr>Image calibration</vt:lpstr>
      <vt:lpstr>Stereo &amp; 3d cameras</vt:lpstr>
      <vt:lpstr>Fitting &amp; Feature extraction</vt:lpstr>
      <vt:lpstr>Neural networks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Yoni Chechik</dc:creator>
  <cp:lastModifiedBy> </cp:lastModifiedBy>
  <cp:revision>37</cp:revision>
  <dcterms:created xsi:type="dcterms:W3CDTF">2019-07-08T06:45:54Z</dcterms:created>
  <dcterms:modified xsi:type="dcterms:W3CDTF">2019-07-27T14:00:12Z</dcterms:modified>
</cp:coreProperties>
</file>